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3"/>
  </p:notesMasterIdLst>
  <p:sldIdLst>
    <p:sldId id="505" r:id="rId2"/>
    <p:sldId id="583" r:id="rId3"/>
    <p:sldId id="364" r:id="rId4"/>
    <p:sldId id="810" r:id="rId5"/>
    <p:sldId id="811" r:id="rId6"/>
    <p:sldId id="812" r:id="rId7"/>
    <p:sldId id="814" r:id="rId8"/>
    <p:sldId id="815" r:id="rId9"/>
    <p:sldId id="813" r:id="rId10"/>
    <p:sldId id="816" r:id="rId11"/>
    <p:sldId id="817" r:id="rId12"/>
    <p:sldId id="823" r:id="rId13"/>
    <p:sldId id="824" r:id="rId14"/>
    <p:sldId id="825" r:id="rId15"/>
    <p:sldId id="818" r:id="rId16"/>
    <p:sldId id="819" r:id="rId17"/>
    <p:sldId id="820" r:id="rId18"/>
    <p:sldId id="826" r:id="rId19"/>
    <p:sldId id="821" r:id="rId20"/>
    <p:sldId id="828" r:id="rId21"/>
    <p:sldId id="829" r:id="rId22"/>
    <p:sldId id="830" r:id="rId23"/>
    <p:sldId id="831" r:id="rId24"/>
    <p:sldId id="832" r:id="rId25"/>
    <p:sldId id="833" r:id="rId26"/>
    <p:sldId id="854" r:id="rId27"/>
    <p:sldId id="827" r:id="rId28"/>
    <p:sldId id="842" r:id="rId29"/>
    <p:sldId id="843" r:id="rId30"/>
    <p:sldId id="844" r:id="rId31"/>
    <p:sldId id="845" r:id="rId32"/>
    <p:sldId id="846" r:id="rId33"/>
    <p:sldId id="847" r:id="rId34"/>
    <p:sldId id="848" r:id="rId35"/>
    <p:sldId id="849" r:id="rId36"/>
    <p:sldId id="850" r:id="rId37"/>
    <p:sldId id="855" r:id="rId38"/>
    <p:sldId id="851" r:id="rId39"/>
    <p:sldId id="852" r:id="rId40"/>
    <p:sldId id="853" r:id="rId41"/>
    <p:sldId id="797" r:id="rId42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1" clrIdx="0"/>
  <p:cmAuthor id="1" name="juku" initials="j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AE0"/>
    <a:srgbClr val="806B1E"/>
    <a:srgbClr val="D2A000"/>
    <a:srgbClr val="927A22"/>
    <a:srgbClr val="32BC56"/>
    <a:srgbClr val="258B40"/>
    <a:srgbClr val="1B672F"/>
    <a:srgbClr val="33787D"/>
    <a:srgbClr val="255559"/>
    <a:srgbClr val="3232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29" autoAdjust="0"/>
    <p:restoredTop sz="86560" autoAdjust="0"/>
  </p:normalViewPr>
  <p:slideViewPr>
    <p:cSldViewPr>
      <p:cViewPr varScale="1">
        <p:scale>
          <a:sx n="86" d="100"/>
          <a:sy n="86" d="100"/>
        </p:scale>
        <p:origin x="10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fld id="{F28340DD-4431-4CA0-ABEC-F67A9D9C34A0}" type="datetimeFigureOut">
              <a:rPr lang="zh-CN" altLang="en-US"/>
              <a:t>2018/12/27</a:t>
            </a:fld>
            <a:endParaRPr lang="en-US" altLang="zh-CN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/>
            </a:lvl1pPr>
          </a:lstStyle>
          <a:p>
            <a:endParaRPr lang="en-US" altLang="zh-CN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7C7E6D1D-E2E6-46F2-B597-FA0BF5D44BAA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872923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TextEdit="1"/>
          </p:cNvSpPr>
          <p:nvPr>
            <p:ph type="sldImg"/>
          </p:nvPr>
        </p:nvSpPr>
        <p:spPr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sp>
      <p:sp>
        <p:nvSpPr>
          <p:cNvPr id="45059" name="Rectangle 3"/>
          <p:cNvSpPr>
            <a:spLocks noGrp="1"/>
          </p:cNvSpPr>
          <p:nvPr>
            <p:ph type="body" idx="1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各位老师好，我的学位论文的题目是“虚拟机安全隔离技术研究”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现对其进展情况进行中期报告</a:t>
            </a:r>
          </a:p>
        </p:txBody>
      </p:sp>
    </p:spTree>
    <p:extLst>
      <p:ext uri="{BB962C8B-B14F-4D97-AF65-F5344CB8AC3E}">
        <p14:creationId xmlns:p14="http://schemas.microsoft.com/office/powerpoint/2010/main" val="2192087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17559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58360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60145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90613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000102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840268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008714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839817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由前面一节介绍的基础知识我们可以知道，当MMU进行虚拟地址va到物理地址pa的转换时，首先查找TLB表，如果TLB表miss，则进行page table walk。在进行page table walk时，就是进行4级页表的访问操作。具体的例子如图5所示</a:t>
            </a:r>
            <a:r>
              <a:rPr lang="zh-CN" dirty="0">
                <a:sym typeface="+mn-ea"/>
              </a:rPr>
              <a:t>。首先访问level 4页表，通过CR3得到level 4页表基址的物理地址b1，再获得页表项PTE 200（PTE 200物理地址pa1：b1+200&lt;&lt;3）上存的数据，而PTE 200上存的数据放在cache或者DRAM中。如果我们通过某种手段（cache side channel）得知PTE 200存放在cache中对应的组号和块内偏移，则相当于知道了pa1的低b+s位，而如果b+s&gt;9+3，则可以通过cache side channel知道200这个值。同理可以通过cache side channel知道其它三层页表内的偏移值:300, 400, 500。</a:t>
            </a:r>
          </a:p>
        </p:txBody>
      </p:sp>
    </p:spTree>
    <p:extLst>
      <p:ext uri="{BB962C8B-B14F-4D97-AF65-F5344CB8AC3E}">
        <p14:creationId xmlns:p14="http://schemas.microsoft.com/office/powerpoint/2010/main" val="1755579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97598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其大纲如下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E6D1D-E2E6-46F2-B597-FA0BF5D44BAA}" type="slidenum">
              <a:rPr lang="zh-CN" altLang="en-US" smtClean="0">
                <a:solidFill>
                  <a:srgbClr val="000000"/>
                </a:solidFill>
              </a:rPr>
              <a:t>2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6154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864617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734385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237281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813795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055937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547010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其大纲如下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E6D1D-E2E6-46F2-B597-FA0BF5D44BAA}" type="slidenum">
              <a:rPr lang="zh-CN" altLang="en-US" smtClean="0">
                <a:solidFill>
                  <a:srgbClr val="000000"/>
                </a:solidFill>
              </a:rPr>
              <a:t>26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9080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，其大小是4KB，每个页表项为8B（64位），假设cache line存储的数据大小是64B，则每一个cache line可以存储8个页表项，因此一个页表一共占了64个cache lines。所以可以将整个的LLC（第三层cache）按每页进行划分，一共可以划分为64种不同的颜色。</a:t>
            </a:r>
          </a:p>
        </p:txBody>
      </p:sp>
    </p:spTree>
    <p:extLst>
      <p:ext uri="{BB962C8B-B14F-4D97-AF65-F5344CB8AC3E}">
        <p14:creationId xmlns:p14="http://schemas.microsoft.com/office/powerpoint/2010/main" val="19544185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16704169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4068456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795425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35816023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41541863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13959751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389791877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5137896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346187950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257171114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其大纲如下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E6D1D-E2E6-46F2-B597-FA0BF5D44BAA}" type="slidenum">
              <a:rPr lang="zh-CN" altLang="en-US" smtClean="0">
                <a:solidFill>
                  <a:srgbClr val="000000"/>
                </a:solidFill>
              </a:rPr>
              <a:t>37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0144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159759881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504212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0650852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dirty="0">
                <a:sym typeface="+mn-ea"/>
              </a:rPr>
              <a:t>1): 首先选一些内存页来作为eviction set。这些eviction set必须保证能把某一个特定的page color对应的cache line都给驱逐走，保证目标页表项不在特定的page color对应的cache line中。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2): 对于目标页表项来说，如果它位于页表的第t个cache行（64个中的一个），则通过读取eviction set中那些内存中相应的offset（64个中的一个）来驱逐页表项。offset是从1到64进行遍历的。</a:t>
            </a:r>
          </a:p>
          <a:p>
            <a:endParaRPr dirty="0">
              <a:sym typeface="+mn-ea"/>
            </a:endParaRPr>
          </a:p>
          <a:p>
            <a:r>
              <a:rPr dirty="0">
                <a:sym typeface="+mn-ea"/>
              </a:rPr>
              <a:t>3): 在此访问目标虚拟内存va，监控它的访问速度。如果它的访问速度比较慢，则说明t=offset，即offset对应的cache行与t对应的cache行一致。此时，就可得到一个页表项。使得offset从1遍历到64，则可得到4个页表项对应的cache offset。</a:t>
            </a:r>
          </a:p>
        </p:txBody>
      </p:sp>
    </p:spTree>
    <p:extLst>
      <p:ext uri="{BB962C8B-B14F-4D97-AF65-F5344CB8AC3E}">
        <p14:creationId xmlns:p14="http://schemas.microsoft.com/office/powerpoint/2010/main" val="3578180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11993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04504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其大纲如下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E6D1D-E2E6-46F2-B597-FA0BF5D44BAA}" type="slidenum">
              <a:rPr lang="zh-CN" altLang="en-US" smtClean="0">
                <a:solidFill>
                  <a:srgbClr val="000000"/>
                </a:solidFill>
              </a:rPr>
              <a:t>7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502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02349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云计算平台上的多租户共享物理资源，然而物理资源是由底层的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进行管理的。由于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被授予最高权限，攻击者危害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可能会危及整个云计算基础设施，并危及云中的任何数据。所以从</a:t>
            </a:r>
            <a:r>
              <a:rPr lang="en-US" altLang="zh-CN" dirty="0">
                <a:sym typeface="+mn-ea"/>
              </a:rPr>
              <a:t>Hypervisor</a:t>
            </a:r>
            <a:r>
              <a:rPr lang="zh-CN" altLang="en-US" dirty="0">
                <a:sym typeface="+mn-ea"/>
              </a:rPr>
              <a:t>的角度对虚拟机进行保护是至关重要的。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90145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B-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9144000" cy="685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6" descr="B-1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4" t="52522" r="40851" b="32153"/>
          <a:stretch>
            <a:fillRect/>
          </a:stretch>
        </p:blipFill>
        <p:spPr bwMode="auto">
          <a:xfrm>
            <a:off x="749300" y="3602038"/>
            <a:ext cx="4659313" cy="105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3568" y="1412776"/>
            <a:ext cx="77724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04C829-AF4A-4516-B503-5807B601E970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B-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68144" y="548680"/>
            <a:ext cx="2602632" cy="64807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7ACC4E-D4FB-463F-BAAE-224FAB82D5FB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B-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88"/>
            <a:ext cx="914400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 descr="B-1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61" t="31111" r="3542" b="56296"/>
          <a:stretch>
            <a:fillRect/>
          </a:stretch>
        </p:blipFill>
        <p:spPr bwMode="auto">
          <a:xfrm>
            <a:off x="4787900" y="2133600"/>
            <a:ext cx="40322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FC3092-1B98-45CE-854C-DDC35B0ED441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B5378AB-B938-429B-AF51-B1E0411326DF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4" descr="B-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4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210BCD75-5E41-4CE3-8B95-91747F820E16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4"/>
          <p:cNvSpPr txBox="1">
            <a:spLocks noChangeArrowheads="1"/>
          </p:cNvSpPr>
          <p:nvPr/>
        </p:nvSpPr>
        <p:spPr bwMode="auto">
          <a:xfrm>
            <a:off x="0" y="1583499"/>
            <a:ext cx="9144000" cy="837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</a:pPr>
            <a:r>
              <a:rPr kumimoji="1" lang="zh-CN" altLang="en-US" sz="48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ASLR on the Line: Practical Cache Attacks on the MMU（</a:t>
            </a:r>
            <a:r>
              <a:rPr kumimoji="1" lang="en-US" altLang="zh-CN" sz="48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NDSS</a:t>
            </a:r>
            <a:r>
              <a:rPr kumimoji="1" lang="zh-CN" altLang="en-US" sz="4800" b="1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355976" y="4941168"/>
            <a:ext cx="4032448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5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报告人：</a:t>
            </a:r>
            <a:r>
              <a:rPr lang="zh-CN" altLang="en-US" sz="2000" b="1" dirty="0">
                <a:solidFill>
                  <a:srgbClr val="0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刘文清</a:t>
            </a:r>
            <a:r>
              <a:rPr lang="zh-CN" altLang="en-US" sz="2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</a:p>
          <a:p>
            <a:pPr lvl="0">
              <a:lnSpc>
                <a:spcPct val="125000"/>
              </a:lnSpc>
            </a:pPr>
            <a:r>
              <a:rPr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时    间：</a:t>
            </a:r>
            <a:fld id="{078C00F7-F88F-45F2-BD53-5C9783376419}" type="datetime1"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2018/12/27</a:t>
            </a:fld>
            <a:endParaRPr lang="en-US" altLang="zh-CN" sz="2000" b="1" dirty="0">
              <a:solidFill>
                <a:srgbClr val="0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中的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page table</a:t>
            </a:r>
          </a:p>
          <a:p>
            <a:pPr lvl="1"/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为了寻址方便，快表会被加载到cache中</a:t>
            </a:r>
          </a:p>
          <a:p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1445" y="2643505"/>
            <a:ext cx="6879590" cy="36461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虚拟地址寻址</a:t>
            </a:r>
          </a:p>
          <a:p>
            <a:pPr lvl="1"/>
            <a:r>
              <a:rPr 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遍历页表寻址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055" y="2323465"/>
            <a:ext cx="8152130" cy="17049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虚拟地址寻址</a:t>
            </a:r>
          </a:p>
          <a:p>
            <a:pPr lvl="1"/>
            <a:r>
              <a:rPr 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遍历页表寻址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100" y="2293620"/>
            <a:ext cx="7419340" cy="38760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虚拟地址寻址</a:t>
            </a:r>
          </a:p>
          <a:p>
            <a:pPr lvl="1"/>
            <a:r>
              <a:rPr 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遍历页表寻址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485" y="2258060"/>
            <a:ext cx="7428865" cy="39236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虚拟地址寻址</a:t>
            </a:r>
          </a:p>
          <a:p>
            <a:pPr lvl="1"/>
            <a:r>
              <a:rPr 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遍历页表寻址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2265045"/>
            <a:ext cx="8123555" cy="37998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endParaRPr lang="en-US" altLang="zh-CN" sz="21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pPr lvl="1"/>
            <a:r>
              <a:rPr 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L1 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：指令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和数据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</a:p>
          <a:p>
            <a:pPr lvl="1"/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L2 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：内容与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L1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不重复的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</a:p>
          <a:p>
            <a:pPr lvl="1"/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L3 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：内容包含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L1 L2 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的更高层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5655" y="2874645"/>
            <a:ext cx="4329430" cy="34150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基本结构</a:t>
            </a:r>
          </a:p>
          <a:p>
            <a:pPr lvl="1"/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n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路组相连</a:t>
            </a: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物理地址分成了3部分：</a:t>
            </a:r>
          </a:p>
          <a:p>
            <a:pPr marL="457200" lvl="1" indent="0">
              <a:buNone/>
            </a:pP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    块内偏移，组号和标签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cache中存在S=2^s个cache组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每cache行所存储的数据</a:t>
            </a:r>
          </a:p>
          <a:p>
            <a:pPr marL="457200" lvl="1" indent="0" fontAlgn="auto">
              <a:lnSpc>
                <a:spcPct val="150000"/>
              </a:lnSpc>
              <a:spcBef>
                <a:spcPts val="400"/>
              </a:spcBef>
              <a:buNone/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     大小是B=2^b字节</a:t>
            </a: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11" name="文本框 10"/>
          <p:cNvSpPr txBox="1"/>
          <p:nvPr/>
        </p:nvSpPr>
        <p:spPr>
          <a:xfrm>
            <a:off x="274955" y="4944745"/>
            <a:ext cx="421322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latin typeface="楷体" panose="02010609060101010101" charset="-122"/>
                <a:ea typeface="楷体" panose="02010609060101010101" charset="-122"/>
              </a:rPr>
              <a:t>什么样的可以放到同一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</a:rPr>
              <a:t>cache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</a:rPr>
              <a:t>行中？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400" y="2166620"/>
            <a:ext cx="4978400" cy="426656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560310" y="5923990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316730" y="5148580"/>
            <a:ext cx="3096260" cy="10934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568190" y="3534410"/>
            <a:ext cx="778510" cy="445770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882130" y="2166620"/>
            <a:ext cx="1372235" cy="720725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削弱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ASLR</a:t>
            </a:r>
          </a:p>
          <a:p>
            <a:pPr lvl="1"/>
            <a:r>
              <a:rPr 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目的：获取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200 300 400 500 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这些偏移量，重组得到真实虚拟地址</a:t>
            </a:r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730" y="2352675"/>
            <a:ext cx="7270115" cy="38506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削弱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ASLR</a:t>
            </a:r>
          </a:p>
          <a:p>
            <a:pPr lvl="1"/>
            <a:r>
              <a:rPr 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方法：</a:t>
            </a:r>
            <a:r>
              <a:rPr 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TLB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缺失，遍历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page table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访问物理页，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TLB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被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fill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，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4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个页表项都会被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fill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（偏移是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200 300 400 500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）</a:t>
            </a:r>
          </a:p>
          <a:p>
            <a:pPr lvl="1"/>
            <a:r>
              <a:rPr lang="zh-CN" altLang="en-US" sz="1835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侧信道方法探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测各个页表项的位置</a:t>
            </a:r>
          </a:p>
          <a:p>
            <a:pPr lvl="1"/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获取各个页表项（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s+b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）（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s+b&gt;12 bit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）</a:t>
            </a:r>
          </a:p>
          <a:p>
            <a:pPr lvl="1"/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重组</a:t>
            </a:r>
            <a:r>
              <a:rPr lang="en-US" altLang="zh-CN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4</a:t>
            </a:r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个偏移得真实虚拟地址</a:t>
            </a:r>
          </a:p>
          <a:p>
            <a:pPr lvl="1"/>
            <a:r>
              <a:rPr lang="zh-CN" altLang="en-US" sz="1835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成功</a:t>
            </a:r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250" y="3086735"/>
            <a:ext cx="4603750" cy="377126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访问实例</a:t>
            </a:r>
          </a:p>
          <a:p>
            <a:pPr lvl="1"/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060" y="2282190"/>
            <a:ext cx="7400290" cy="34163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4348" y="548680"/>
            <a:ext cx="7756428" cy="648072"/>
          </a:xfr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r" eaLnBrk="0" hangingPunct="0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提纲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14881"/>
          </a:xfrm>
        </p:spPr>
        <p:txBody>
          <a:bodyPr/>
          <a:lstStyle/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研究背景及意义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p"/>
            </a:pPr>
            <a:r>
              <a:rPr lang="zh-CN" alt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ea typeface="华文楷体" panose="02010600040101010101" pitchFamily="2" charset="-122"/>
              </a:rPr>
              <a:t>背景知识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p"/>
            </a:pPr>
            <a:r>
              <a:rPr lang="zh-CN" alt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ea typeface="华文楷体" panose="02010600040101010101" pitchFamily="2" charset="-122"/>
              </a:rPr>
              <a:t>攻击方案</a:t>
            </a:r>
            <a:endParaRPr lang="en-US" altLang="zh-CN" sz="2400" kern="1200" dirty="0">
              <a:solidFill>
                <a:schemeClr val="tx1">
                  <a:lumMod val="50000"/>
                  <a:lumOff val="50000"/>
                </a:schemeClr>
              </a:solidFill>
              <a:ea typeface="华文楷体" panose="02010600040101010101" pitchFamily="2" charset="-122"/>
            </a:endParaRP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p"/>
            </a:pPr>
            <a:r>
              <a:rPr lang="zh-CN" alt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ea typeface="华文楷体" panose="02010600040101010101" pitchFamily="2" charset="-122"/>
              </a:rPr>
              <a:t>结果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访问实例</a:t>
            </a:r>
          </a:p>
          <a:p>
            <a:pPr lvl="1"/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930" y="2282825"/>
            <a:ext cx="7529195" cy="348170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访问实例</a:t>
            </a:r>
          </a:p>
          <a:p>
            <a:pPr lvl="1"/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275" y="2642870"/>
            <a:ext cx="7599045" cy="279209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访问实例</a:t>
            </a:r>
          </a:p>
          <a:p>
            <a:pPr lvl="1"/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115" y="2964815"/>
            <a:ext cx="7649210" cy="27990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访问实例</a:t>
            </a:r>
          </a:p>
          <a:p>
            <a:pPr lvl="1"/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760" y="2644140"/>
            <a:ext cx="7401560" cy="273621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访问实例</a:t>
            </a:r>
          </a:p>
          <a:p>
            <a:pPr lvl="1"/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80" y="2827655"/>
            <a:ext cx="7407275" cy="268414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访问实例</a:t>
            </a:r>
          </a:p>
          <a:p>
            <a:pPr lvl="1"/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695" y="2223135"/>
            <a:ext cx="7073265" cy="362902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4348" y="548680"/>
            <a:ext cx="7756428" cy="648072"/>
          </a:xfr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r" eaLnBrk="0" hangingPunct="0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提纲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14881"/>
          </a:xfrm>
        </p:spPr>
        <p:txBody>
          <a:bodyPr/>
          <a:lstStyle/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研究背景及意义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charset="0"/>
              <a:buChar char="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背景知识</a:t>
            </a:r>
            <a:endParaRPr lang="zh-CN" altLang="en-US" sz="2400" b="1" kern="1200" dirty="0">
              <a:solidFill>
                <a:srgbClr val="008AE0"/>
              </a:solidFill>
              <a:ea typeface="华文楷体" panose="02010600040101010101" pitchFamily="2" charset="-122"/>
            </a:endParaRPr>
          </a:p>
          <a:p>
            <a:pPr algn="l"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charset="0"/>
              <a:buChar char="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攻击实施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p"/>
            </a:pPr>
            <a:r>
              <a:rPr lang="zh-CN" alt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ea typeface="华文楷体" panose="02010600040101010101" pitchFamily="2" charset="-122"/>
              </a:rPr>
              <a:t>结果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p"/>
            </a:pPr>
            <a:endParaRPr lang="zh-CN" altLang="en-US" sz="2400" kern="1200" dirty="0">
              <a:solidFill>
                <a:schemeClr val="tx1">
                  <a:lumMod val="50000"/>
                  <a:lumOff val="50000"/>
                </a:schemeClr>
              </a:solidFill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攻击实施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/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 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每行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8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个块，共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64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行，放一个页表共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512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个页表项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每行放置的页表项的地址规律：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V+i*64*8 B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  <a:sym typeface="+mn-ea"/>
              </a:rPr>
              <a:t>cache 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  <a:sym typeface="+mn-ea"/>
              </a:rPr>
              <a:t>每行填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充方法：访问V+i*64*8 B地址的数据    </a:t>
            </a:r>
            <a:endParaRPr lang="zh-CN" altLang="en-US" sz="21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9915" y="3246755"/>
            <a:ext cx="5708650" cy="285115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攻击实施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/>
            <a:r>
              <a:rPr 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刷新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TLB</a:t>
            </a: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访问某虚拟地址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V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，使得页表遍历，页表项记载到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中</a:t>
            </a: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记录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pte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访问时间</a:t>
            </a: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找到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pte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的偏移（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s+b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）</a:t>
            </a: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循环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4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次</a:t>
            </a:r>
          </a:p>
          <a:p>
            <a:pPr lvl="1"/>
            <a:endParaRPr lang="en-US" altLang="zh-CN" sz="21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攻击实施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270" y="2080895"/>
            <a:ext cx="7390765" cy="45758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研究背景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无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ASLR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机制</a:t>
            </a:r>
          </a:p>
          <a:p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缓冲区溢出攻击实施需要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shellcode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的虚拟地址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运行程序，拿到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shellcode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地址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构建攻击参数，实施攻击</a:t>
            </a: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6690" y="2307590"/>
            <a:ext cx="3599815" cy="28187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5234305"/>
            <a:ext cx="5819140" cy="3524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620" y="5852160"/>
            <a:ext cx="6924040" cy="71437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攻击模型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480" y="1854835"/>
            <a:ext cx="6543040" cy="481901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攻击模型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015" y="1766570"/>
            <a:ext cx="7647305" cy="459994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345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攻击实施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未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，时间慢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850" y="2220595"/>
            <a:ext cx="7742555" cy="438340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攻击实施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驱逐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24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所在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行</a:t>
            </a: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390" y="2272665"/>
            <a:ext cx="7694930" cy="440436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攻击实施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845" y="1981200"/>
            <a:ext cx="7723505" cy="467614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攻击实施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访问虚拟地址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V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，探测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某行访问时间快慢</a:t>
            </a:r>
          </a:p>
          <a:p>
            <a:pPr lvl="1"/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2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次访问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V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，第一次慢，第二次快，则找到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24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号</a:t>
            </a:r>
          </a:p>
          <a:p>
            <a:pPr lvl="2" fontAlgn="auto">
              <a:lnSpc>
                <a:spcPct val="150000"/>
              </a:lnSpc>
              <a:spcBef>
                <a:spcPts val="400"/>
              </a:spcBef>
            </a:pPr>
            <a:endParaRPr lang="zh-CN" altLang="en-US" sz="171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710" y="2541270"/>
            <a:ext cx="7533640" cy="407797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攻击实施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EVICT+TIME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计算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s+b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，得到在页表项中的偏移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同理计算第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3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2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级页表的偏移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偏移组合得到虚拟地址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2310" y="3439795"/>
            <a:ext cx="5814695" cy="303784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4348" y="548680"/>
            <a:ext cx="7756428" cy="648072"/>
          </a:xfr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r" eaLnBrk="0" hangingPunct="0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提纲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14881"/>
          </a:xfrm>
        </p:spPr>
        <p:txBody>
          <a:bodyPr/>
          <a:lstStyle/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研究背景及意义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charset="0"/>
              <a:buChar char="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背景知识</a:t>
            </a:r>
            <a:endParaRPr lang="zh-CN" altLang="en-US" sz="2400" b="1" kern="1200" dirty="0">
              <a:solidFill>
                <a:srgbClr val="008AE0"/>
              </a:solidFill>
              <a:ea typeface="华文楷体" panose="02010600040101010101" pitchFamily="2" charset="-122"/>
            </a:endParaRPr>
          </a:p>
          <a:p>
            <a:pPr algn="l"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charset="0"/>
              <a:buChar char="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攻击实施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charset="0"/>
              <a:buChar char="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结果</a:t>
            </a:r>
            <a:endParaRPr lang="zh-CN" altLang="en-US" sz="2400" kern="1200" dirty="0">
              <a:solidFill>
                <a:schemeClr val="tx1">
                  <a:lumMod val="50000"/>
                  <a:lumOff val="50000"/>
                </a:schemeClr>
              </a:solidFill>
              <a:ea typeface="华文楷体" panose="02010600040101010101" pitchFamily="2" charset="-122"/>
            </a:endParaRP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p"/>
            </a:pPr>
            <a:endParaRPr lang="zh-CN" altLang="en-US" sz="2400" kern="1200" dirty="0">
              <a:solidFill>
                <a:schemeClr val="tx1">
                  <a:lumMod val="50000"/>
                  <a:lumOff val="50000"/>
                </a:schemeClr>
              </a:solidFill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结果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JavaScript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代码</a:t>
            </a:r>
          </a:p>
          <a:p>
            <a:endParaRPr lang="zh-CN" altLang="en-US" sz="24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490" y="2649855"/>
            <a:ext cx="7318375" cy="363982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结果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测试的微架构平台</a:t>
            </a:r>
          </a:p>
          <a:p>
            <a:pPr lvl="1"/>
            <a:r>
              <a:rPr lang="zh-CN" altLang="en-US" sz="175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英特尔、英伟达、三星、</a:t>
            </a:r>
            <a:r>
              <a:rPr lang="en-US" altLang="zh-CN" sz="175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AMD</a:t>
            </a:r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220" y="1236980"/>
            <a:ext cx="4523740" cy="55524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研究</a:t>
            </a:r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开启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ASLR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机制</a:t>
            </a:r>
            <a:endParaRPr lang="zh-CN" altLang="en-US" sz="18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shellcode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的虚拟地址是随机的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无法构造参数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结果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准确率</a:t>
            </a:r>
          </a:p>
          <a:p>
            <a:endParaRPr lang="zh-CN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9675" y="2390775"/>
            <a:ext cx="6724015" cy="207645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329145" y="764704"/>
            <a:ext cx="184731" cy="9233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zh-CN" altLang="en-US" sz="5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研究意义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AnC</a:t>
            </a:r>
          </a:p>
          <a:p>
            <a:pPr lvl="1" fontAlgn="auto">
              <a:lnSpc>
                <a:spcPct val="100000"/>
              </a:lnSpc>
              <a:spcBef>
                <a:spcPts val="400"/>
              </a:spcBef>
            </a:pPr>
            <a:r>
              <a:rPr lang="zh-CN" altLang="en-US" sz="18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绕过</a:t>
            </a:r>
            <a:r>
              <a:rPr lang="en-US" altLang="zh-CN" sz="18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ASLR</a:t>
            </a:r>
            <a:r>
              <a:rPr lang="zh-CN" altLang="en-US" sz="18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机制</a:t>
            </a:r>
          </a:p>
          <a:p>
            <a:pPr lvl="1" fontAlgn="auto">
              <a:lnSpc>
                <a:spcPct val="10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能够计算出数据和代码的虚拟地址</a:t>
            </a:r>
            <a:endParaRPr lang="zh-CN" altLang="en-US" sz="18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pPr lvl="1" fontAlgn="auto">
              <a:lnSpc>
                <a:spcPct val="100000"/>
              </a:lnSpc>
              <a:spcBef>
                <a:spcPts val="400"/>
              </a:spcBef>
            </a:pPr>
            <a:r>
              <a:rPr lang="zh-CN" altLang="en-US" sz="2000" dirty="0" smtClean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通过使用</a:t>
            </a:r>
            <a:r>
              <a:rPr lang="en-US" altLang="zh-CN" sz="2000" dirty="0" smtClean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MMU</a:t>
            </a:r>
            <a:r>
              <a:rPr lang="zh-CN" altLang="en-US" sz="2000" dirty="0" smtClean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侧信道攻击，非软件的方式</a:t>
            </a:r>
          </a:p>
          <a:p>
            <a:pPr lvl="1" fontAlgn="auto">
              <a:lnSpc>
                <a:spcPct val="10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适用于所有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CPU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平台，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AMD ARM Inter</a:t>
            </a:r>
          </a:p>
          <a:p>
            <a:pPr lvl="1" fontAlgn="auto">
              <a:lnSpc>
                <a:spcPct val="100000"/>
              </a:lnSpc>
              <a:spcBef>
                <a:spcPts val="400"/>
              </a:spcBef>
            </a:pP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使用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JavaScript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语言实施攻击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40" y="3561080"/>
            <a:ext cx="7437755" cy="27279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  <a:sym typeface="+mn-ea"/>
              </a:rPr>
              <a:t>研究意义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基本方案</a:t>
            </a:r>
          </a:p>
          <a:p>
            <a:pPr lvl="1"/>
            <a:r>
              <a:rPr 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侧信道方式探测存放页表的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cache</a:t>
            </a: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根据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4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级页表的构造和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MMU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访问方法计算各个级别页表的偏移，计算出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  <a:sym typeface="+mn-ea"/>
              </a:rPr>
              <a:t>shellcode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  <a:sym typeface="+mn-ea"/>
              </a:rPr>
              <a:t>虚拟地址</a:t>
            </a:r>
            <a:endParaRPr lang="zh-CN" altLang="en-US" sz="21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成功实现去</a:t>
            </a:r>
            <a:r>
              <a:rPr lang="en-US" altLang="zh-CN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ASLR</a:t>
            </a:r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攻击</a:t>
            </a:r>
          </a:p>
          <a:p>
            <a:pPr lvl="1"/>
            <a:r>
              <a:rPr lang="zh-CN" altLang="en-US"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实施下一步缓冲区攻击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28650" y="4110990"/>
            <a:ext cx="647636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charset="-122"/>
              </a:rPr>
              <a:t>64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charset="-122"/>
              </a:rPr>
              <a:t>位系统上虚拟地址构成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charset="-122"/>
              </a:rPr>
              <a:t>:</a:t>
            </a:r>
          </a:p>
          <a:p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charset="-122"/>
              </a:rPr>
              <a:t>各个页表的偏移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charset="-122"/>
              </a:rPr>
              <a:t>+</a:t>
            </a:r>
            <a:r>
              <a: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charset="-122"/>
              </a:rPr>
              <a:t>物理页中的偏移</a:t>
            </a:r>
            <a:r>
              <a:rPr lang="en-US" altLang="zh-CN">
                <a:solidFill>
                  <a:schemeClr val="tx1"/>
                </a:solidFill>
                <a:latin typeface="Times New Roman" panose="02020603050405020304" pitchFamily="18" charset="0"/>
                <a:ea typeface="楷体" panose="02010609060101010101" charset="-122"/>
              </a:rPr>
              <a:t>=</a:t>
            </a:r>
            <a:r>
              <a:rPr lang="en-US" altLang="zh-CN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charset="-122"/>
              </a:rPr>
              <a:t>9*4+12=48 bit</a:t>
            </a:r>
          </a:p>
          <a:p>
            <a:r>
              <a:rPr lang="zh-CN" altLang="en-US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charset="-122"/>
              </a:rPr>
              <a:t>110010001</a:t>
            </a:r>
            <a:r>
              <a:rPr lang="zh-CN" altLang="en-US">
                <a:solidFill>
                  <a:srgbClr val="0070C0"/>
                </a:solidFill>
                <a:latin typeface="Times New Roman" panose="02020603050405020304" pitchFamily="18" charset="0"/>
                <a:ea typeface="楷体" panose="02010609060101010101" charset="-122"/>
              </a:rPr>
              <a:t>001011001</a:t>
            </a:r>
            <a:r>
              <a:rPr lang="zh-CN" altLang="en-US">
                <a:solidFill>
                  <a:srgbClr val="806B1E"/>
                </a:solidFill>
                <a:latin typeface="Times New Roman" panose="02020603050405020304" pitchFamily="18" charset="0"/>
                <a:ea typeface="楷体" panose="02010609060101010101" charset="-122"/>
              </a:rPr>
              <a:t>100100001</a:t>
            </a:r>
            <a:r>
              <a:rPr lang="zh-CN" altLang="en-US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楷体" panose="02010609060101010101" charset="-122"/>
              </a:rPr>
              <a:t>111101000</a:t>
            </a:r>
            <a:r>
              <a:rPr lang="zh-CN" altLang="en-US">
                <a:latin typeface="Times New Roman" panose="02020603050405020304" pitchFamily="18" charset="0"/>
                <a:ea typeface="楷体" panose="02010609060101010101" charset="-122"/>
              </a:rPr>
              <a:t>00000000000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4348" y="548680"/>
            <a:ext cx="7756428" cy="648072"/>
          </a:xfr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r" eaLnBrk="0" hangingPunct="0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提纲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14881"/>
          </a:xfrm>
        </p:spPr>
        <p:txBody>
          <a:bodyPr/>
          <a:lstStyle/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Ø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研究背景</a:t>
            </a:r>
            <a:r>
              <a:rPr lang="zh-CN" altLang="en-US" sz="2400" b="1" kern="1200" dirty="0">
                <a:solidFill>
                  <a:srgbClr val="008AE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及</a:t>
            </a: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意义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charset="0"/>
              <a:buChar char=""/>
            </a:pPr>
            <a:r>
              <a:rPr lang="zh-CN" altLang="en-US" sz="2400" b="1" kern="1200" dirty="0">
                <a:solidFill>
                  <a:srgbClr val="0070C0"/>
                </a:solidFill>
                <a:latin typeface="Arial" panose="020B0604020202020204" pitchFamily="34" charset="0"/>
                <a:ea typeface="华文楷体" panose="02010600040101010101" pitchFamily="2" charset="-122"/>
              </a:rPr>
              <a:t>背景知</a:t>
            </a:r>
            <a:r>
              <a:rPr lang="zh-CN" altLang="en-US" sz="2400" b="1" kern="1200" dirty="0">
                <a:solidFill>
                  <a:srgbClr val="008AE0"/>
                </a:solidFill>
                <a:ea typeface="华文楷体" panose="02010600040101010101" pitchFamily="2" charset="-122"/>
              </a:rPr>
              <a:t>识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p"/>
            </a:pPr>
            <a:r>
              <a:rPr lang="zh-CN" alt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ea typeface="华文楷体" panose="02010600040101010101" pitchFamily="2" charset="-122"/>
              </a:rPr>
              <a:t>攻击实施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p"/>
            </a:pPr>
            <a:r>
              <a:rPr lang="zh-CN" alt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ea typeface="华文楷体" panose="02010600040101010101" pitchFamily="2" charset="-122"/>
              </a:rPr>
              <a:t>结果</a:t>
            </a:r>
          </a:p>
          <a:p>
            <a:pPr eaLnBrk="0" hangingPunct="0">
              <a:lnSpc>
                <a:spcPct val="150000"/>
              </a:lnSpc>
              <a:buClr>
                <a:srgbClr val="0070C0"/>
              </a:buClr>
              <a:buSzPct val="70000"/>
              <a:buFont typeface="Wingdings" panose="05000000000000000000" pitchFamily="2" charset="2"/>
              <a:buChar char="p"/>
            </a:pPr>
            <a:endParaRPr lang="zh-CN" altLang="en-US" sz="2400" kern="1200" dirty="0">
              <a:solidFill>
                <a:schemeClr val="tx1">
                  <a:lumMod val="50000"/>
                  <a:lumOff val="50000"/>
                </a:schemeClr>
              </a:solidFill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ASLR</a:t>
            </a:r>
          </a:p>
          <a:p>
            <a:pPr lvl="1"/>
            <a:r>
              <a:rPr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aslr是一种针对缓冲区溢出的安全保护技术，通过对</a:t>
            </a:r>
            <a:r>
              <a:rPr sz="2100" dirty="0">
                <a:solidFill>
                  <a:srgbClr val="C00000"/>
                </a:solidFill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堆、栈、共享库映射等线性区布局的随机化</a:t>
            </a:r>
            <a:r>
              <a:rPr sz="21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，通过增加攻击者预测目的地址的难度，防止攻击者直接定位攻击代码位置，达到阻止溢出攻击的目的的一种技术。</a:t>
            </a:r>
            <a:endParaRPr lang="zh-CN" altLang="en-US" sz="21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535" y="3331210"/>
            <a:ext cx="5504815" cy="30759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1" y="255907"/>
            <a:ext cx="7886700" cy="1325563"/>
          </a:xfrm>
        </p:spPr>
        <p:txBody>
          <a:bodyPr/>
          <a:lstStyle/>
          <a:p>
            <a:pPr algn="r"/>
            <a:r>
              <a:rPr lang="zh-CN" altLang="en-US" sz="2800" b="1" kern="1200" dirty="0">
                <a:solidFill>
                  <a:srgbClr val="000000"/>
                </a:solidFill>
                <a:latin typeface="Arial" panose="020B0604020202020204"/>
                <a:ea typeface="华文楷体" panose="02010600040101010101" pitchFamily="2" charset="-122"/>
                <a:cs typeface="+mn-cs"/>
              </a:rPr>
              <a:t>背景知识</a:t>
            </a:r>
            <a:endParaRPr lang="zh-CN" altLang="en-US" sz="2800" b="1" kern="1200" dirty="0">
              <a:solidFill>
                <a:srgbClr val="000000"/>
              </a:solidFill>
              <a:latin typeface="Arial" panose="020B0604020202020204"/>
              <a:ea typeface="华文楷体" panose="02010600040101010101" pitchFamily="2" charset="-122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817" y="1347009"/>
            <a:ext cx="78867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楷体" panose="02010609060101010101" charset="-122"/>
                <a:cs typeface="Times New Roman" panose="02020603050405020304" pitchFamily="18" charset="0"/>
              </a:rPr>
              <a:t>ASLR</a:t>
            </a: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pPr lvl="1" fontAlgn="auto">
              <a:lnSpc>
                <a:spcPct val="150000"/>
              </a:lnSpc>
              <a:spcBef>
                <a:spcPts val="400"/>
              </a:spcBef>
            </a:pPr>
            <a:endParaRPr lang="zh-CN" altLang="en-US" sz="2000" dirty="0">
              <a:latin typeface="Times New Roman" panose="02020603050405020304" pitchFamily="18" charset="0"/>
              <a:ea typeface="楷体" panose="02010609060101010101" charset="-122"/>
              <a:cs typeface="Times New Roman" panose="02020603050405020304" pitchFamily="18" charset="0"/>
            </a:endParaRPr>
          </a:p>
          <a:p>
            <a:endParaRPr lang="en-US" altLang="zh-CN" sz="1800" dirty="0"/>
          </a:p>
          <a:p>
            <a:endParaRPr lang="en-US" altLang="zh-CN" sz="1800" dirty="0"/>
          </a:p>
          <a:p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345045" y="5852235"/>
            <a:ext cx="1081668" cy="43736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175" y="2117725"/>
            <a:ext cx="3504565" cy="34067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9365" y="2117725"/>
            <a:ext cx="3612515" cy="34067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34085" y="5785485"/>
            <a:ext cx="3133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关闭</a:t>
            </a:r>
            <a:r>
              <a:rPr lang="en-US" altLang="zh-CN"/>
              <a:t>ASLR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160010" y="5785485"/>
            <a:ext cx="3133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开启</a:t>
            </a:r>
            <a:r>
              <a:rPr lang="en-US" altLang="zh-CN"/>
              <a:t>ASLR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模板 中国科学院信息工程研究所PPT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3384</Words>
  <Application>Microsoft Office PowerPoint</Application>
  <PresentationFormat>全屏显示(4:3)</PresentationFormat>
  <Paragraphs>285</Paragraphs>
  <Slides>41</Slides>
  <Notes>40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9" baseType="lpstr">
      <vt:lpstr>华文楷体</vt:lpstr>
      <vt:lpstr>楷体</vt:lpstr>
      <vt:lpstr>宋体</vt:lpstr>
      <vt:lpstr>Arial</vt:lpstr>
      <vt:lpstr>Calibri</vt:lpstr>
      <vt:lpstr>Times New Roman</vt:lpstr>
      <vt:lpstr>Wingdings</vt:lpstr>
      <vt:lpstr>模板 中国科学院信息工程研究所PPT模板</vt:lpstr>
      <vt:lpstr>PowerPoint 演示文稿</vt:lpstr>
      <vt:lpstr>提纲</vt:lpstr>
      <vt:lpstr>研究背景</vt:lpstr>
      <vt:lpstr>研究背景</vt:lpstr>
      <vt:lpstr>研究意义</vt:lpstr>
      <vt:lpstr>研究意义</vt:lpstr>
      <vt:lpstr>提纲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提纲</vt:lpstr>
      <vt:lpstr>攻击实施</vt:lpstr>
      <vt:lpstr>攻击实施</vt:lpstr>
      <vt:lpstr>攻击实施</vt:lpstr>
      <vt:lpstr>攻击模型</vt:lpstr>
      <vt:lpstr>攻击模型</vt:lpstr>
      <vt:lpstr>攻击实施</vt:lpstr>
      <vt:lpstr>攻击实施</vt:lpstr>
      <vt:lpstr>攻击实施</vt:lpstr>
      <vt:lpstr>攻击实施</vt:lpstr>
      <vt:lpstr>攻击实施</vt:lpstr>
      <vt:lpstr>提纲</vt:lpstr>
      <vt:lpstr>结果</vt:lpstr>
      <vt:lpstr>结果</vt:lpstr>
      <vt:lpstr>结果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周强</dc:creator>
  <cp:lastModifiedBy>1</cp:lastModifiedBy>
  <cp:revision>1691</cp:revision>
  <dcterms:created xsi:type="dcterms:W3CDTF">2012-06-15T07:17:00Z</dcterms:created>
  <dcterms:modified xsi:type="dcterms:W3CDTF">2018-12-27T02:10:31Z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2052-10.1.0.6747</vt:lpwstr>
  </property>
</Properties>
</file>

<file path=docProps/thumbnail.jpeg>
</file>